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Glacial Indifference" panose="020B0604020202020204" charset="0"/>
      <p:regular r:id="rId18"/>
    </p:embeddedFont>
    <p:embeddedFont>
      <p:font typeface="Glacial Indifference Bold" panose="020B0604020202020204" charset="0"/>
      <p:regular r:id="rId19"/>
    </p:embeddedFont>
    <p:embeddedFont>
      <p:font typeface="Open Sans Bold" panose="020B0604020202020204" charset="0"/>
      <p:regular r:id="rId20"/>
    </p:embeddedFont>
    <p:embeddedFont>
      <p:font typeface="Poppins" panose="00000500000000000000" pitchFamily="2" charset="0"/>
      <p:regular r:id="rId21"/>
    </p:embeddedFont>
    <p:embeddedFont>
      <p:font typeface="Poppins Bold" panose="00000800000000000000" charset="0"/>
      <p:regular r:id="rId22"/>
    </p:embeddedFont>
    <p:embeddedFont>
      <p:font typeface="Poppins Italics" panose="020B0604020202020204" charset="0"/>
      <p:regular r:id="rId23"/>
    </p:embeddedFont>
    <p:embeddedFont>
      <p:font typeface="Poppins Light" panose="00000400000000000000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0454" y="1028700"/>
            <a:ext cx="7137308" cy="8229600"/>
          </a:xfrm>
          <a:custGeom>
            <a:avLst/>
            <a:gdLst/>
            <a:ahLst/>
            <a:cxnLst/>
            <a:rect l="l" t="t" r="r" b="b"/>
            <a:pathLst>
              <a:path w="7137308" h="8229600">
                <a:moveTo>
                  <a:pt x="0" y="0"/>
                </a:moveTo>
                <a:lnTo>
                  <a:pt x="7137307" y="0"/>
                </a:lnTo>
                <a:lnTo>
                  <a:pt x="713730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9255702" y="6529775"/>
            <a:ext cx="6407907" cy="1118307"/>
            <a:chOff x="0" y="0"/>
            <a:chExt cx="1687679" cy="2945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7679" cy="294533"/>
            </a:xfrm>
            <a:custGeom>
              <a:avLst/>
              <a:gdLst/>
              <a:ahLst/>
              <a:cxnLst/>
              <a:rect l="l" t="t" r="r" b="b"/>
              <a:pathLst>
                <a:path w="1687679" h="294533">
                  <a:moveTo>
                    <a:pt x="15706" y="0"/>
                  </a:moveTo>
                  <a:lnTo>
                    <a:pt x="1671973" y="0"/>
                  </a:lnTo>
                  <a:cubicBezTo>
                    <a:pt x="1680647" y="0"/>
                    <a:pt x="1687679" y="7032"/>
                    <a:pt x="1687679" y="15706"/>
                  </a:cubicBezTo>
                  <a:lnTo>
                    <a:pt x="1687679" y="278827"/>
                  </a:lnTo>
                  <a:cubicBezTo>
                    <a:pt x="1687679" y="287501"/>
                    <a:pt x="1680647" y="294533"/>
                    <a:pt x="1671973" y="294533"/>
                  </a:cubicBezTo>
                  <a:lnTo>
                    <a:pt x="15706" y="294533"/>
                  </a:lnTo>
                  <a:cubicBezTo>
                    <a:pt x="7032" y="294533"/>
                    <a:pt x="0" y="287501"/>
                    <a:pt x="0" y="278827"/>
                  </a:cubicBezTo>
                  <a:lnTo>
                    <a:pt x="0" y="15706"/>
                  </a:lnTo>
                  <a:cubicBezTo>
                    <a:pt x="0" y="7032"/>
                    <a:pt x="7032" y="0"/>
                    <a:pt x="15706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687679" cy="351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658052" y="2500692"/>
            <a:ext cx="3882112" cy="7287241"/>
          </a:xfrm>
          <a:custGeom>
            <a:avLst/>
            <a:gdLst/>
            <a:ahLst/>
            <a:cxnLst/>
            <a:rect l="l" t="t" r="r" b="b"/>
            <a:pathLst>
              <a:path w="3882112" h="7287241">
                <a:moveTo>
                  <a:pt x="0" y="0"/>
                </a:moveTo>
                <a:lnTo>
                  <a:pt x="3882111" y="0"/>
                </a:lnTo>
                <a:lnTo>
                  <a:pt x="3882111" y="7287240"/>
                </a:lnTo>
                <a:lnTo>
                  <a:pt x="0" y="7287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9255702" y="2434017"/>
            <a:ext cx="3970107" cy="8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65"/>
              </a:lnSpc>
            </a:pPr>
            <a:r>
              <a:rPr lang="en-US" sz="4850">
                <a:solidFill>
                  <a:srgbClr val="545454"/>
                </a:solidFill>
                <a:latin typeface="Poppins Bold"/>
              </a:rPr>
              <a:t>INFO AVOND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55702" y="6789687"/>
            <a:ext cx="6407907" cy="5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2"/>
              </a:lnSpc>
            </a:pPr>
            <a:r>
              <a:rPr lang="en-US" sz="3441">
                <a:solidFill>
                  <a:srgbClr val="000000"/>
                </a:solidFill>
                <a:latin typeface="Poppins Bold"/>
              </a:rPr>
              <a:t>10 juni 2024 | 19.00u - 19.45u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5702" y="4188096"/>
            <a:ext cx="8290388" cy="234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2"/>
              </a:lnSpc>
            </a:pPr>
            <a:r>
              <a:rPr lang="en-US" sz="6580">
                <a:solidFill>
                  <a:srgbClr val="545454"/>
                </a:solidFill>
                <a:latin typeface="Poppins Bold"/>
              </a:rPr>
              <a:t>FAMILIE</a:t>
            </a:r>
          </a:p>
          <a:p>
            <a:pPr algn="l">
              <a:lnSpc>
                <a:spcPts val="9212"/>
              </a:lnSpc>
              <a:spcBef>
                <a:spcPct val="0"/>
              </a:spcBef>
            </a:pPr>
            <a:r>
              <a:rPr lang="en-US" sz="6580">
                <a:solidFill>
                  <a:srgbClr val="545454"/>
                </a:solidFill>
                <a:latin typeface="Poppins Bold"/>
              </a:rPr>
              <a:t>PASTORAAT 2.0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10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71550"/>
            <a:ext cx="5469929" cy="81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0"/>
              </a:lnSpc>
              <a:spcBef>
                <a:spcPct val="0"/>
              </a:spcBef>
            </a:pPr>
            <a:r>
              <a:rPr lang="en-US" sz="5000">
                <a:solidFill>
                  <a:srgbClr val="545454"/>
                </a:solidFill>
                <a:latin typeface="Poppins"/>
              </a:rPr>
              <a:t>Volwassen groep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685851"/>
            <a:ext cx="10311649" cy="263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30 - 99+ jaar oud 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&gt; vruchtbare bodem in gezin = </a:t>
            </a:r>
          </a:p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   Samen groeien in geloof </a:t>
            </a:r>
          </a:p>
        </p:txBody>
      </p:sp>
      <p:sp>
        <p:nvSpPr>
          <p:cNvPr id="14" name="Freeform 14"/>
          <p:cNvSpPr/>
          <p:nvPr/>
        </p:nvSpPr>
        <p:spPr>
          <a:xfrm>
            <a:off x="9284020" y="4310817"/>
            <a:ext cx="7010915" cy="4907640"/>
          </a:xfrm>
          <a:custGeom>
            <a:avLst/>
            <a:gdLst/>
            <a:ahLst/>
            <a:cxnLst/>
            <a:rect l="l" t="t" r="r" b="b"/>
            <a:pathLst>
              <a:path w="7010915" h="4907640">
                <a:moveTo>
                  <a:pt x="0" y="0"/>
                </a:moveTo>
                <a:lnTo>
                  <a:pt x="7010915" y="0"/>
                </a:lnTo>
                <a:lnTo>
                  <a:pt x="7010915" y="4907641"/>
                </a:lnTo>
                <a:lnTo>
                  <a:pt x="0" y="4907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9951167" y="2874587"/>
            <a:ext cx="5676622" cy="6219406"/>
          </a:xfrm>
          <a:custGeom>
            <a:avLst/>
            <a:gdLst/>
            <a:ahLst/>
            <a:cxnLst/>
            <a:rect l="l" t="t" r="r" b="b"/>
            <a:pathLst>
              <a:path w="5676622" h="6219406">
                <a:moveTo>
                  <a:pt x="0" y="0"/>
                </a:moveTo>
                <a:lnTo>
                  <a:pt x="5676621" y="0"/>
                </a:lnTo>
                <a:lnTo>
                  <a:pt x="5676621" y="6219406"/>
                </a:lnTo>
                <a:lnTo>
                  <a:pt x="0" y="62194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5825"/>
            <a:ext cx="7205389" cy="9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Poppins"/>
              </a:rPr>
              <a:t>Onderwijs en vieringen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11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3050" y="1682700"/>
            <a:ext cx="16230600" cy="529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Viering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en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Catechese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9.30u - 11.45u</a:t>
            </a:r>
          </a:p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&gt;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Tijdens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de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viering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wordt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er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een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basis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gelegd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voor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de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te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bespreken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onderwerpen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</a:p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&gt; Alle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familievieringen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de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kerk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van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Velddriel</a:t>
            </a:r>
            <a:endParaRPr lang="en-US" sz="5000" dirty="0">
              <a:solidFill>
                <a:srgbClr val="545454"/>
              </a:solidFill>
              <a:latin typeface="Glacial Indifference"/>
            </a:endParaRPr>
          </a:p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&gt; Met het hele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gezin</a:t>
            </a:r>
            <a:endParaRPr lang="en-US" sz="5000" dirty="0">
              <a:solidFill>
                <a:srgbClr val="545454"/>
              </a:solidFill>
              <a:latin typeface="Glacial Indifference"/>
            </a:endParaRPr>
          </a:p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&gt;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Aangepast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voor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kinderen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,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ingekorte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viering</a:t>
            </a:r>
            <a:endParaRPr lang="en-US" sz="5000" dirty="0">
              <a:solidFill>
                <a:srgbClr val="545454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5825"/>
            <a:ext cx="9867900" cy="852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545454"/>
                </a:solidFill>
                <a:latin typeface="Poppins"/>
              </a:rPr>
              <a:t>Wat </a:t>
            </a:r>
            <a:r>
              <a:rPr lang="en-US" sz="5000" dirty="0" err="1">
                <a:solidFill>
                  <a:srgbClr val="545454"/>
                </a:solidFill>
                <a:latin typeface="Poppins"/>
              </a:rPr>
              <a:t>te</a:t>
            </a:r>
            <a:r>
              <a:rPr lang="en-US" sz="5000" dirty="0">
                <a:solidFill>
                  <a:srgbClr val="545454"/>
                </a:solidFill>
                <a:latin typeface="Poppins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Poppins"/>
              </a:rPr>
              <a:t>verwachten</a:t>
            </a:r>
            <a:r>
              <a:rPr lang="en-US" sz="5000" dirty="0">
                <a:solidFill>
                  <a:srgbClr val="545454"/>
                </a:solidFill>
                <a:latin typeface="Poppins"/>
              </a:rPr>
              <a:t> van </a:t>
            </a:r>
            <a:r>
              <a:rPr lang="en-US" sz="5000" dirty="0" err="1">
                <a:solidFill>
                  <a:srgbClr val="545454"/>
                </a:solidFill>
                <a:latin typeface="Poppins"/>
              </a:rPr>
              <a:t>ons</a:t>
            </a:r>
            <a:r>
              <a:rPr lang="en-US" sz="5000" dirty="0">
                <a:solidFill>
                  <a:srgbClr val="545454"/>
                </a:solidFill>
                <a:latin typeface="Poppins"/>
              </a:rPr>
              <a:t>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12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1145" y="1884903"/>
            <a:ext cx="12297419" cy="263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Veilige omgeving om te leren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Gezelligheid en contact met medechristenen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Onderwijs en vorming</a:t>
            </a:r>
          </a:p>
        </p:txBody>
      </p:sp>
      <p:sp>
        <p:nvSpPr>
          <p:cNvPr id="14" name="Freeform 14"/>
          <p:cNvSpPr/>
          <p:nvPr/>
        </p:nvSpPr>
        <p:spPr>
          <a:xfrm>
            <a:off x="9901871" y="4694620"/>
            <a:ext cx="7373385" cy="5161370"/>
          </a:xfrm>
          <a:custGeom>
            <a:avLst/>
            <a:gdLst/>
            <a:ahLst/>
            <a:cxnLst/>
            <a:rect l="l" t="t" r="r" b="b"/>
            <a:pathLst>
              <a:path w="7373385" h="5161370">
                <a:moveTo>
                  <a:pt x="0" y="0"/>
                </a:moveTo>
                <a:lnTo>
                  <a:pt x="7373386" y="0"/>
                </a:lnTo>
                <a:lnTo>
                  <a:pt x="7373386" y="5161370"/>
                </a:lnTo>
                <a:lnTo>
                  <a:pt x="0" y="5161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10266836" y="4520004"/>
            <a:ext cx="6396814" cy="5373323"/>
          </a:xfrm>
          <a:custGeom>
            <a:avLst/>
            <a:gdLst/>
            <a:ahLst/>
            <a:cxnLst/>
            <a:rect l="l" t="t" r="r" b="b"/>
            <a:pathLst>
              <a:path w="6396814" h="5373323">
                <a:moveTo>
                  <a:pt x="0" y="0"/>
                </a:moveTo>
                <a:lnTo>
                  <a:pt x="6396813" y="0"/>
                </a:lnTo>
                <a:lnTo>
                  <a:pt x="6396813" y="5373324"/>
                </a:lnTo>
                <a:lnTo>
                  <a:pt x="0" y="5373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5825"/>
            <a:ext cx="8483699" cy="9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Poppins"/>
              </a:rPr>
              <a:t>Wat verwachten wij van u?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13</a:t>
            </a:r>
          </a:p>
        </p:txBody>
      </p:sp>
      <p:sp>
        <p:nvSpPr>
          <p:cNvPr id="13" name="Freeform 13"/>
          <p:cNvSpPr/>
          <p:nvPr/>
        </p:nvSpPr>
        <p:spPr>
          <a:xfrm>
            <a:off x="9901871" y="4694620"/>
            <a:ext cx="7373385" cy="5161370"/>
          </a:xfrm>
          <a:custGeom>
            <a:avLst/>
            <a:gdLst/>
            <a:ahLst/>
            <a:cxnLst/>
            <a:rect l="l" t="t" r="r" b="b"/>
            <a:pathLst>
              <a:path w="7373385" h="5161370">
                <a:moveTo>
                  <a:pt x="0" y="0"/>
                </a:moveTo>
                <a:lnTo>
                  <a:pt x="7373386" y="0"/>
                </a:lnTo>
                <a:lnTo>
                  <a:pt x="7373386" y="5161370"/>
                </a:lnTo>
                <a:lnTo>
                  <a:pt x="0" y="5161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/>
          <p:nvPr/>
        </p:nvSpPr>
        <p:spPr>
          <a:xfrm>
            <a:off x="10266836" y="4520004"/>
            <a:ext cx="6396814" cy="5373323"/>
          </a:xfrm>
          <a:custGeom>
            <a:avLst/>
            <a:gdLst/>
            <a:ahLst/>
            <a:cxnLst/>
            <a:rect l="l" t="t" r="r" b="b"/>
            <a:pathLst>
              <a:path w="6396814" h="5373323">
                <a:moveTo>
                  <a:pt x="0" y="0"/>
                </a:moveTo>
                <a:lnTo>
                  <a:pt x="6396813" y="0"/>
                </a:lnTo>
                <a:lnTo>
                  <a:pt x="6396813" y="5373324"/>
                </a:lnTo>
                <a:lnTo>
                  <a:pt x="0" y="5373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/>
          <p:nvPr/>
        </p:nvSpPr>
        <p:spPr>
          <a:xfrm>
            <a:off x="590446" y="1821203"/>
            <a:ext cx="12559098" cy="4406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Aanwezigheid bij cathechese én viering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Afmelding bij onverhoopte afwezigheid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Betrokkenheid bij het mogelijke thuiswerk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Open communicatie over 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      struikelblokken én positieve ervaringen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5572" y="3103770"/>
            <a:ext cx="3189015" cy="10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45454"/>
                </a:solidFill>
                <a:latin typeface="Poppins"/>
              </a:rPr>
              <a:t>Vragen?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14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587354" y="2718321"/>
            <a:ext cx="5671946" cy="6539979"/>
          </a:xfrm>
          <a:custGeom>
            <a:avLst/>
            <a:gdLst/>
            <a:ahLst/>
            <a:cxnLst/>
            <a:rect l="l" t="t" r="r" b="b"/>
            <a:pathLst>
              <a:path w="5671946" h="6539979">
                <a:moveTo>
                  <a:pt x="0" y="0"/>
                </a:moveTo>
                <a:lnTo>
                  <a:pt x="5671946" y="0"/>
                </a:lnTo>
                <a:lnTo>
                  <a:pt x="5671946" y="6539979"/>
                </a:lnTo>
                <a:lnTo>
                  <a:pt x="0" y="6539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/>
          <p:nvPr/>
        </p:nvSpPr>
        <p:spPr>
          <a:xfrm>
            <a:off x="11106011" y="3901663"/>
            <a:ext cx="5744490" cy="5702712"/>
          </a:xfrm>
          <a:custGeom>
            <a:avLst/>
            <a:gdLst/>
            <a:ahLst/>
            <a:cxnLst/>
            <a:rect l="l" t="t" r="r" b="b"/>
            <a:pathLst>
              <a:path w="5744490" h="5702712">
                <a:moveTo>
                  <a:pt x="0" y="0"/>
                </a:moveTo>
                <a:lnTo>
                  <a:pt x="5744490" y="0"/>
                </a:lnTo>
                <a:lnTo>
                  <a:pt x="5744490" y="5702712"/>
                </a:lnTo>
                <a:lnTo>
                  <a:pt x="0" y="5702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/>
          <p:nvPr/>
        </p:nvSpPr>
        <p:spPr>
          <a:xfrm>
            <a:off x="1195572" y="1831648"/>
            <a:ext cx="8154045" cy="86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We helpen jullie graag verder.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7567651"/>
            <a:ext cx="10170388" cy="94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0"/>
              </a:lnSpc>
            </a:pPr>
            <a:r>
              <a:rPr lang="en-US" sz="2771">
                <a:solidFill>
                  <a:srgbClr val="545454"/>
                </a:solidFill>
                <a:latin typeface="Open Sans Bold"/>
              </a:rPr>
              <a:t>Op de volgende slide staat het rooster en links om het gezin aan te melden voor Familiepastoraat.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16678574" y="2412428"/>
            <a:ext cx="754668" cy="2255801"/>
          </a:xfrm>
          <a:custGeom>
            <a:avLst/>
            <a:gdLst/>
            <a:ahLst/>
            <a:cxnLst/>
            <a:rect l="l" t="t" r="r" b="b"/>
            <a:pathLst>
              <a:path w="754668" h="2255801">
                <a:moveTo>
                  <a:pt x="754668" y="0"/>
                </a:moveTo>
                <a:lnTo>
                  <a:pt x="0" y="0"/>
                </a:lnTo>
                <a:lnTo>
                  <a:pt x="0" y="2255802"/>
                </a:lnTo>
                <a:lnTo>
                  <a:pt x="754668" y="2255802"/>
                </a:lnTo>
                <a:lnTo>
                  <a:pt x="75466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/>
          <p:nvPr/>
        </p:nvSpPr>
        <p:spPr>
          <a:xfrm>
            <a:off x="490400" y="339047"/>
            <a:ext cx="5834200" cy="1566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Glacial Indifference Bold"/>
              </a:rPr>
              <a:t>Kalender</a:t>
            </a:r>
            <a:endParaRPr lang="en-US" sz="9200" dirty="0">
              <a:solidFill>
                <a:srgbClr val="000000"/>
              </a:solidFill>
              <a:latin typeface="Glacial Indifference Bold"/>
            </a:endParaRP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859430" y="1905492"/>
          <a:ext cx="10253953" cy="7271168"/>
        </p:xfrm>
        <a:graphic>
          <a:graphicData uri="http://schemas.openxmlformats.org/drawingml/2006/table">
            <a:tbl>
              <a:tblPr/>
              <a:tblGrid>
                <a:gridCol w="1855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768"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ZO 13-10-2024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09.30 u- 11.45 u Fam. Pastoraat (1) Velddriel 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40"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ZO 10-11-2024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09.30 u – 11.45 u Fam Pastoraat (2) Velddriel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40"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ZO 08-12-2024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09.30 u – 11.45 u Fam. Pastoraat (3) Velddriel 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40"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ZO 12-01-2025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09.30 u – 11.45 u Fam.  Pastoraat (4) Velddriel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40"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ZO 09-02-2025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09.30 u - 11.45 u Fam.  Pastoraat (5) incl. presentatie viering Velddriel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40"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ZO 09-03-2025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09.30 u – 11.45 u Fam. Pastoraat (6) Velddriel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540"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ZO 13-04-2025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 Italics"/>
                        </a:rPr>
                        <a:t>  Palmpasenstokken maken door communicanten FC2.0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 Italic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540"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ZO 11-05-2025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09.30 u – 11.45 u Fam. Pastoraat (7) Velddriel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0540"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ZA 07-06-2025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19.00 u – 20.00 u Viering H Vormsel 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0540"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ZO 08-06-2025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 Bold"/>
                        </a:rPr>
                        <a:t>  </a:t>
                      </a:r>
                      <a:r>
                        <a:rPr lang="en-US" sz="1599" u="sng">
                          <a:solidFill>
                            <a:srgbClr val="000000"/>
                          </a:solidFill>
                          <a:latin typeface="Poppins Bold"/>
                        </a:rPr>
                        <a:t>1e Heilige communie Velddriel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0540"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ZO 22-06-2025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Dankviering Fam Pastoraat Velddriel + foto’s EHC en Vormsel</a:t>
                      </a:r>
                    </a:p>
                    <a:p>
                      <a:pPr algn="l">
                        <a:lnSpc>
                          <a:spcPts val="79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Freeform 14"/>
          <p:cNvSpPr/>
          <p:nvPr/>
        </p:nvSpPr>
        <p:spPr>
          <a:xfrm>
            <a:off x="11627733" y="3796157"/>
            <a:ext cx="4891466" cy="4891466"/>
          </a:xfrm>
          <a:custGeom>
            <a:avLst/>
            <a:gdLst/>
            <a:ahLst/>
            <a:cxnLst/>
            <a:rect l="l" t="t" r="r" b="b"/>
            <a:pathLst>
              <a:path w="4891466" h="4891466">
                <a:moveTo>
                  <a:pt x="0" y="0"/>
                </a:moveTo>
                <a:lnTo>
                  <a:pt x="4891465" y="0"/>
                </a:lnTo>
                <a:lnTo>
                  <a:pt x="4891465" y="4891466"/>
                </a:lnTo>
                <a:lnTo>
                  <a:pt x="0" y="48914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15</a:t>
            </a:r>
          </a:p>
        </p:txBody>
      </p:sp>
      <p:sp>
        <p:nvSpPr>
          <p:cNvPr id="16" name="TextBox 16"/>
          <p:cNvSpPr txBox="1"/>
          <p:nvPr/>
        </p:nvSpPr>
        <p:spPr>
          <a:xfrm rot="-547843">
            <a:off x="11731029" y="1411549"/>
            <a:ext cx="5927405" cy="1926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06"/>
              </a:lnSpc>
            </a:pPr>
            <a:r>
              <a:rPr lang="en-US" sz="3647">
                <a:solidFill>
                  <a:srgbClr val="000000"/>
                </a:solidFill>
                <a:latin typeface="Glacial Indifference"/>
              </a:rPr>
              <a:t>Aanmelden via website</a:t>
            </a:r>
          </a:p>
          <a:p>
            <a:pPr algn="just">
              <a:lnSpc>
                <a:spcPts val="5106"/>
              </a:lnSpc>
            </a:pPr>
            <a:r>
              <a:rPr lang="en-US" sz="3647">
                <a:solidFill>
                  <a:srgbClr val="000000"/>
                </a:solidFill>
                <a:latin typeface="Glacial Indifference"/>
              </a:rPr>
              <a:t>katholiekbommelerwaard.nl</a:t>
            </a:r>
          </a:p>
          <a:p>
            <a:pPr algn="just">
              <a:lnSpc>
                <a:spcPts val="5106"/>
              </a:lnSpc>
            </a:pPr>
            <a:r>
              <a:rPr lang="en-US" sz="3647">
                <a:solidFill>
                  <a:srgbClr val="000000"/>
                </a:solidFill>
                <a:latin typeface="Glacial Indifference"/>
              </a:rPr>
              <a:t>of code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41276" y="258109"/>
            <a:ext cx="11773658" cy="5819446"/>
          </a:xfrm>
          <a:custGeom>
            <a:avLst/>
            <a:gdLst/>
            <a:ahLst/>
            <a:cxnLst/>
            <a:rect l="l" t="t" r="r" b="b"/>
            <a:pathLst>
              <a:path w="11773658" h="5819446">
                <a:moveTo>
                  <a:pt x="0" y="0"/>
                </a:moveTo>
                <a:lnTo>
                  <a:pt x="11773658" y="0"/>
                </a:lnTo>
                <a:lnTo>
                  <a:pt x="11773658" y="5819446"/>
                </a:lnTo>
                <a:lnTo>
                  <a:pt x="0" y="5819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857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7582182" y="4876629"/>
            <a:ext cx="9677118" cy="4194416"/>
          </a:xfrm>
          <a:custGeom>
            <a:avLst/>
            <a:gdLst/>
            <a:ahLst/>
            <a:cxnLst/>
            <a:rect l="l" t="t" r="r" b="b"/>
            <a:pathLst>
              <a:path w="9677118" h="4194416">
                <a:moveTo>
                  <a:pt x="0" y="0"/>
                </a:moveTo>
                <a:lnTo>
                  <a:pt x="9677118" y="0"/>
                </a:lnTo>
                <a:lnTo>
                  <a:pt x="9677118" y="4194416"/>
                </a:lnTo>
                <a:lnTo>
                  <a:pt x="0" y="419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762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3" name="TextBox 13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16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2722" y="6878587"/>
            <a:ext cx="6723357" cy="181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Inschrijfformulier voorbeeld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082362" y="2522167"/>
            <a:ext cx="8355448" cy="5848814"/>
          </a:xfrm>
          <a:custGeom>
            <a:avLst/>
            <a:gdLst/>
            <a:ahLst/>
            <a:cxnLst/>
            <a:rect l="l" t="t" r="r" b="b"/>
            <a:pathLst>
              <a:path w="8355448" h="5848814">
                <a:moveTo>
                  <a:pt x="0" y="0"/>
                </a:moveTo>
                <a:lnTo>
                  <a:pt x="8355448" y="0"/>
                </a:lnTo>
                <a:lnTo>
                  <a:pt x="8355448" y="5848814"/>
                </a:lnTo>
                <a:lnTo>
                  <a:pt x="0" y="58488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8901622" y="1858869"/>
            <a:ext cx="6716928" cy="6460463"/>
          </a:xfrm>
          <a:custGeom>
            <a:avLst/>
            <a:gdLst/>
            <a:ahLst/>
            <a:cxnLst/>
            <a:rect l="l" t="t" r="r" b="b"/>
            <a:pathLst>
              <a:path w="6716928" h="6460463">
                <a:moveTo>
                  <a:pt x="0" y="0"/>
                </a:moveTo>
                <a:lnTo>
                  <a:pt x="6716928" y="0"/>
                </a:lnTo>
                <a:lnTo>
                  <a:pt x="6716928" y="6460464"/>
                </a:lnTo>
                <a:lnTo>
                  <a:pt x="0" y="6460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2152613"/>
            <a:ext cx="638660" cy="503771"/>
            <a:chOff x="0" y="0"/>
            <a:chExt cx="168207" cy="1326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8207" cy="132680"/>
            </a:xfrm>
            <a:custGeom>
              <a:avLst/>
              <a:gdLst/>
              <a:ahLst/>
              <a:cxnLst/>
              <a:rect l="l" t="t" r="r" b="b"/>
              <a:pathLst>
                <a:path w="168207" h="132680">
                  <a:moveTo>
                    <a:pt x="66340" y="0"/>
                  </a:moveTo>
                  <a:lnTo>
                    <a:pt x="101866" y="0"/>
                  </a:lnTo>
                  <a:cubicBezTo>
                    <a:pt x="119461" y="0"/>
                    <a:pt x="136335" y="6989"/>
                    <a:pt x="148776" y="19431"/>
                  </a:cubicBezTo>
                  <a:cubicBezTo>
                    <a:pt x="161217" y="31872"/>
                    <a:pt x="168207" y="48746"/>
                    <a:pt x="168207" y="66340"/>
                  </a:cubicBezTo>
                  <a:lnTo>
                    <a:pt x="168207" y="66340"/>
                  </a:lnTo>
                  <a:cubicBezTo>
                    <a:pt x="168207" y="83935"/>
                    <a:pt x="161217" y="100809"/>
                    <a:pt x="148776" y="113250"/>
                  </a:cubicBezTo>
                  <a:cubicBezTo>
                    <a:pt x="136335" y="125691"/>
                    <a:pt x="119461" y="132680"/>
                    <a:pt x="101866" y="132680"/>
                  </a:cubicBezTo>
                  <a:lnTo>
                    <a:pt x="66340" y="132680"/>
                  </a:lnTo>
                  <a:cubicBezTo>
                    <a:pt x="48746" y="132680"/>
                    <a:pt x="31872" y="125691"/>
                    <a:pt x="19431" y="113250"/>
                  </a:cubicBezTo>
                  <a:cubicBezTo>
                    <a:pt x="6989" y="100809"/>
                    <a:pt x="0" y="83935"/>
                    <a:pt x="0" y="66340"/>
                  </a:cubicBezTo>
                  <a:lnTo>
                    <a:pt x="0" y="66340"/>
                  </a:lnTo>
                  <a:cubicBezTo>
                    <a:pt x="0" y="48746"/>
                    <a:pt x="6989" y="31872"/>
                    <a:pt x="19431" y="19431"/>
                  </a:cubicBezTo>
                  <a:cubicBezTo>
                    <a:pt x="31872" y="6989"/>
                    <a:pt x="48746" y="0"/>
                    <a:pt x="663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14300"/>
              <a:ext cx="168207" cy="246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3077355"/>
            <a:ext cx="638660" cy="503771"/>
            <a:chOff x="0" y="0"/>
            <a:chExt cx="168207" cy="1326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8207" cy="132680"/>
            </a:xfrm>
            <a:custGeom>
              <a:avLst/>
              <a:gdLst/>
              <a:ahLst/>
              <a:cxnLst/>
              <a:rect l="l" t="t" r="r" b="b"/>
              <a:pathLst>
                <a:path w="168207" h="132680">
                  <a:moveTo>
                    <a:pt x="66340" y="0"/>
                  </a:moveTo>
                  <a:lnTo>
                    <a:pt x="101866" y="0"/>
                  </a:lnTo>
                  <a:cubicBezTo>
                    <a:pt x="119461" y="0"/>
                    <a:pt x="136335" y="6989"/>
                    <a:pt x="148776" y="19431"/>
                  </a:cubicBezTo>
                  <a:cubicBezTo>
                    <a:pt x="161217" y="31872"/>
                    <a:pt x="168207" y="48746"/>
                    <a:pt x="168207" y="66340"/>
                  </a:cubicBezTo>
                  <a:lnTo>
                    <a:pt x="168207" y="66340"/>
                  </a:lnTo>
                  <a:cubicBezTo>
                    <a:pt x="168207" y="83935"/>
                    <a:pt x="161217" y="100809"/>
                    <a:pt x="148776" y="113250"/>
                  </a:cubicBezTo>
                  <a:cubicBezTo>
                    <a:pt x="136335" y="125691"/>
                    <a:pt x="119461" y="132680"/>
                    <a:pt x="101866" y="132680"/>
                  </a:cubicBezTo>
                  <a:lnTo>
                    <a:pt x="66340" y="132680"/>
                  </a:lnTo>
                  <a:cubicBezTo>
                    <a:pt x="48746" y="132680"/>
                    <a:pt x="31872" y="125691"/>
                    <a:pt x="19431" y="113250"/>
                  </a:cubicBezTo>
                  <a:cubicBezTo>
                    <a:pt x="6989" y="100809"/>
                    <a:pt x="0" y="83935"/>
                    <a:pt x="0" y="66340"/>
                  </a:cubicBezTo>
                  <a:lnTo>
                    <a:pt x="0" y="66340"/>
                  </a:lnTo>
                  <a:cubicBezTo>
                    <a:pt x="0" y="48746"/>
                    <a:pt x="6989" y="31872"/>
                    <a:pt x="19431" y="19431"/>
                  </a:cubicBezTo>
                  <a:cubicBezTo>
                    <a:pt x="31872" y="6989"/>
                    <a:pt x="48746" y="0"/>
                    <a:pt x="663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14300"/>
              <a:ext cx="168207" cy="246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4002097"/>
            <a:ext cx="638660" cy="503771"/>
            <a:chOff x="0" y="0"/>
            <a:chExt cx="168207" cy="1326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8207" cy="132680"/>
            </a:xfrm>
            <a:custGeom>
              <a:avLst/>
              <a:gdLst/>
              <a:ahLst/>
              <a:cxnLst/>
              <a:rect l="l" t="t" r="r" b="b"/>
              <a:pathLst>
                <a:path w="168207" h="132680">
                  <a:moveTo>
                    <a:pt x="66340" y="0"/>
                  </a:moveTo>
                  <a:lnTo>
                    <a:pt x="101866" y="0"/>
                  </a:lnTo>
                  <a:cubicBezTo>
                    <a:pt x="119461" y="0"/>
                    <a:pt x="136335" y="6989"/>
                    <a:pt x="148776" y="19431"/>
                  </a:cubicBezTo>
                  <a:cubicBezTo>
                    <a:pt x="161217" y="31872"/>
                    <a:pt x="168207" y="48746"/>
                    <a:pt x="168207" y="66340"/>
                  </a:cubicBezTo>
                  <a:lnTo>
                    <a:pt x="168207" y="66340"/>
                  </a:lnTo>
                  <a:cubicBezTo>
                    <a:pt x="168207" y="83935"/>
                    <a:pt x="161217" y="100809"/>
                    <a:pt x="148776" y="113250"/>
                  </a:cubicBezTo>
                  <a:cubicBezTo>
                    <a:pt x="136335" y="125691"/>
                    <a:pt x="119461" y="132680"/>
                    <a:pt x="101866" y="132680"/>
                  </a:cubicBezTo>
                  <a:lnTo>
                    <a:pt x="66340" y="132680"/>
                  </a:lnTo>
                  <a:cubicBezTo>
                    <a:pt x="48746" y="132680"/>
                    <a:pt x="31872" y="125691"/>
                    <a:pt x="19431" y="113250"/>
                  </a:cubicBezTo>
                  <a:cubicBezTo>
                    <a:pt x="6989" y="100809"/>
                    <a:pt x="0" y="83935"/>
                    <a:pt x="0" y="66340"/>
                  </a:cubicBezTo>
                  <a:lnTo>
                    <a:pt x="0" y="66340"/>
                  </a:lnTo>
                  <a:cubicBezTo>
                    <a:pt x="0" y="48746"/>
                    <a:pt x="6989" y="31872"/>
                    <a:pt x="19431" y="19431"/>
                  </a:cubicBezTo>
                  <a:cubicBezTo>
                    <a:pt x="31872" y="6989"/>
                    <a:pt x="48746" y="0"/>
                    <a:pt x="663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14300"/>
              <a:ext cx="168207" cy="246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926840"/>
            <a:ext cx="638660" cy="503771"/>
            <a:chOff x="0" y="0"/>
            <a:chExt cx="168207" cy="1326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8207" cy="132680"/>
            </a:xfrm>
            <a:custGeom>
              <a:avLst/>
              <a:gdLst/>
              <a:ahLst/>
              <a:cxnLst/>
              <a:rect l="l" t="t" r="r" b="b"/>
              <a:pathLst>
                <a:path w="168207" h="132680">
                  <a:moveTo>
                    <a:pt x="66340" y="0"/>
                  </a:moveTo>
                  <a:lnTo>
                    <a:pt x="101866" y="0"/>
                  </a:lnTo>
                  <a:cubicBezTo>
                    <a:pt x="119461" y="0"/>
                    <a:pt x="136335" y="6989"/>
                    <a:pt x="148776" y="19431"/>
                  </a:cubicBezTo>
                  <a:cubicBezTo>
                    <a:pt x="161217" y="31872"/>
                    <a:pt x="168207" y="48746"/>
                    <a:pt x="168207" y="66340"/>
                  </a:cubicBezTo>
                  <a:lnTo>
                    <a:pt x="168207" y="66340"/>
                  </a:lnTo>
                  <a:cubicBezTo>
                    <a:pt x="168207" y="83935"/>
                    <a:pt x="161217" y="100809"/>
                    <a:pt x="148776" y="113250"/>
                  </a:cubicBezTo>
                  <a:cubicBezTo>
                    <a:pt x="136335" y="125691"/>
                    <a:pt x="119461" y="132680"/>
                    <a:pt x="101866" y="132680"/>
                  </a:cubicBezTo>
                  <a:lnTo>
                    <a:pt x="66340" y="132680"/>
                  </a:lnTo>
                  <a:cubicBezTo>
                    <a:pt x="48746" y="132680"/>
                    <a:pt x="31872" y="125691"/>
                    <a:pt x="19431" y="113250"/>
                  </a:cubicBezTo>
                  <a:cubicBezTo>
                    <a:pt x="6989" y="100809"/>
                    <a:pt x="0" y="83935"/>
                    <a:pt x="0" y="66340"/>
                  </a:cubicBezTo>
                  <a:lnTo>
                    <a:pt x="0" y="66340"/>
                  </a:lnTo>
                  <a:cubicBezTo>
                    <a:pt x="0" y="48746"/>
                    <a:pt x="6989" y="31872"/>
                    <a:pt x="19431" y="19431"/>
                  </a:cubicBezTo>
                  <a:cubicBezTo>
                    <a:pt x="31872" y="6989"/>
                    <a:pt x="48746" y="0"/>
                    <a:pt x="663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14300"/>
              <a:ext cx="168207" cy="246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8700" y="5851582"/>
            <a:ext cx="638660" cy="503771"/>
            <a:chOff x="0" y="0"/>
            <a:chExt cx="168207" cy="1326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8207" cy="132680"/>
            </a:xfrm>
            <a:custGeom>
              <a:avLst/>
              <a:gdLst/>
              <a:ahLst/>
              <a:cxnLst/>
              <a:rect l="l" t="t" r="r" b="b"/>
              <a:pathLst>
                <a:path w="168207" h="132680">
                  <a:moveTo>
                    <a:pt x="66340" y="0"/>
                  </a:moveTo>
                  <a:lnTo>
                    <a:pt x="101866" y="0"/>
                  </a:lnTo>
                  <a:cubicBezTo>
                    <a:pt x="119461" y="0"/>
                    <a:pt x="136335" y="6989"/>
                    <a:pt x="148776" y="19431"/>
                  </a:cubicBezTo>
                  <a:cubicBezTo>
                    <a:pt x="161217" y="31872"/>
                    <a:pt x="168207" y="48746"/>
                    <a:pt x="168207" y="66340"/>
                  </a:cubicBezTo>
                  <a:lnTo>
                    <a:pt x="168207" y="66340"/>
                  </a:lnTo>
                  <a:cubicBezTo>
                    <a:pt x="168207" y="83935"/>
                    <a:pt x="161217" y="100809"/>
                    <a:pt x="148776" y="113250"/>
                  </a:cubicBezTo>
                  <a:cubicBezTo>
                    <a:pt x="136335" y="125691"/>
                    <a:pt x="119461" y="132680"/>
                    <a:pt x="101866" y="132680"/>
                  </a:cubicBezTo>
                  <a:lnTo>
                    <a:pt x="66340" y="132680"/>
                  </a:lnTo>
                  <a:cubicBezTo>
                    <a:pt x="48746" y="132680"/>
                    <a:pt x="31872" y="125691"/>
                    <a:pt x="19431" y="113250"/>
                  </a:cubicBezTo>
                  <a:cubicBezTo>
                    <a:pt x="6989" y="100809"/>
                    <a:pt x="0" y="83935"/>
                    <a:pt x="0" y="66340"/>
                  </a:cubicBezTo>
                  <a:lnTo>
                    <a:pt x="0" y="66340"/>
                  </a:lnTo>
                  <a:cubicBezTo>
                    <a:pt x="0" y="48746"/>
                    <a:pt x="6989" y="31872"/>
                    <a:pt x="19431" y="19431"/>
                  </a:cubicBezTo>
                  <a:cubicBezTo>
                    <a:pt x="31872" y="6989"/>
                    <a:pt x="48746" y="0"/>
                    <a:pt x="663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14300"/>
              <a:ext cx="168207" cy="246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28700" y="7544924"/>
            <a:ext cx="638660" cy="503771"/>
            <a:chOff x="0" y="0"/>
            <a:chExt cx="168207" cy="13268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8207" cy="132680"/>
            </a:xfrm>
            <a:custGeom>
              <a:avLst/>
              <a:gdLst/>
              <a:ahLst/>
              <a:cxnLst/>
              <a:rect l="l" t="t" r="r" b="b"/>
              <a:pathLst>
                <a:path w="168207" h="132680">
                  <a:moveTo>
                    <a:pt x="66340" y="0"/>
                  </a:moveTo>
                  <a:lnTo>
                    <a:pt x="101866" y="0"/>
                  </a:lnTo>
                  <a:cubicBezTo>
                    <a:pt x="119461" y="0"/>
                    <a:pt x="136335" y="6989"/>
                    <a:pt x="148776" y="19431"/>
                  </a:cubicBezTo>
                  <a:cubicBezTo>
                    <a:pt x="161217" y="31872"/>
                    <a:pt x="168207" y="48746"/>
                    <a:pt x="168207" y="66340"/>
                  </a:cubicBezTo>
                  <a:lnTo>
                    <a:pt x="168207" y="66340"/>
                  </a:lnTo>
                  <a:cubicBezTo>
                    <a:pt x="168207" y="83935"/>
                    <a:pt x="161217" y="100809"/>
                    <a:pt x="148776" y="113250"/>
                  </a:cubicBezTo>
                  <a:cubicBezTo>
                    <a:pt x="136335" y="125691"/>
                    <a:pt x="119461" y="132680"/>
                    <a:pt x="101866" y="132680"/>
                  </a:cubicBezTo>
                  <a:lnTo>
                    <a:pt x="66340" y="132680"/>
                  </a:lnTo>
                  <a:cubicBezTo>
                    <a:pt x="48746" y="132680"/>
                    <a:pt x="31872" y="125691"/>
                    <a:pt x="19431" y="113250"/>
                  </a:cubicBezTo>
                  <a:cubicBezTo>
                    <a:pt x="6989" y="100809"/>
                    <a:pt x="0" y="83935"/>
                    <a:pt x="0" y="66340"/>
                  </a:cubicBezTo>
                  <a:lnTo>
                    <a:pt x="0" y="66340"/>
                  </a:lnTo>
                  <a:cubicBezTo>
                    <a:pt x="0" y="48746"/>
                    <a:pt x="6989" y="31872"/>
                    <a:pt x="19431" y="19431"/>
                  </a:cubicBezTo>
                  <a:cubicBezTo>
                    <a:pt x="31872" y="6989"/>
                    <a:pt x="48746" y="0"/>
                    <a:pt x="663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14300"/>
              <a:ext cx="168207" cy="246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28700" y="6622053"/>
            <a:ext cx="638660" cy="503771"/>
            <a:chOff x="0" y="0"/>
            <a:chExt cx="168207" cy="1326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8207" cy="132680"/>
            </a:xfrm>
            <a:custGeom>
              <a:avLst/>
              <a:gdLst/>
              <a:ahLst/>
              <a:cxnLst/>
              <a:rect l="l" t="t" r="r" b="b"/>
              <a:pathLst>
                <a:path w="168207" h="132680">
                  <a:moveTo>
                    <a:pt x="66340" y="0"/>
                  </a:moveTo>
                  <a:lnTo>
                    <a:pt x="101866" y="0"/>
                  </a:lnTo>
                  <a:cubicBezTo>
                    <a:pt x="119461" y="0"/>
                    <a:pt x="136335" y="6989"/>
                    <a:pt x="148776" y="19431"/>
                  </a:cubicBezTo>
                  <a:cubicBezTo>
                    <a:pt x="161217" y="31872"/>
                    <a:pt x="168207" y="48746"/>
                    <a:pt x="168207" y="66340"/>
                  </a:cubicBezTo>
                  <a:lnTo>
                    <a:pt x="168207" y="66340"/>
                  </a:lnTo>
                  <a:cubicBezTo>
                    <a:pt x="168207" y="83935"/>
                    <a:pt x="161217" y="100809"/>
                    <a:pt x="148776" y="113250"/>
                  </a:cubicBezTo>
                  <a:cubicBezTo>
                    <a:pt x="136335" y="125691"/>
                    <a:pt x="119461" y="132680"/>
                    <a:pt x="101866" y="132680"/>
                  </a:cubicBezTo>
                  <a:lnTo>
                    <a:pt x="66340" y="132680"/>
                  </a:lnTo>
                  <a:cubicBezTo>
                    <a:pt x="48746" y="132680"/>
                    <a:pt x="31872" y="125691"/>
                    <a:pt x="19431" y="113250"/>
                  </a:cubicBezTo>
                  <a:cubicBezTo>
                    <a:pt x="6989" y="100809"/>
                    <a:pt x="0" y="83935"/>
                    <a:pt x="0" y="66340"/>
                  </a:cubicBezTo>
                  <a:lnTo>
                    <a:pt x="0" y="66340"/>
                  </a:lnTo>
                  <a:cubicBezTo>
                    <a:pt x="0" y="48746"/>
                    <a:pt x="6989" y="31872"/>
                    <a:pt x="19431" y="19431"/>
                  </a:cubicBezTo>
                  <a:cubicBezTo>
                    <a:pt x="31872" y="6989"/>
                    <a:pt x="48746" y="0"/>
                    <a:pt x="663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14300"/>
              <a:ext cx="168207" cy="246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35797" y="1762088"/>
            <a:ext cx="424466" cy="6372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6"/>
              </a:lnSpc>
            </a:pPr>
            <a:r>
              <a:rPr lang="en-US" sz="2938">
                <a:solidFill>
                  <a:srgbClr val="545454"/>
                </a:solidFill>
                <a:latin typeface="Poppins"/>
              </a:rPr>
              <a:t>1</a:t>
            </a:r>
          </a:p>
          <a:p>
            <a:pPr algn="ctr">
              <a:lnSpc>
                <a:spcPts val="7346"/>
              </a:lnSpc>
            </a:pPr>
            <a:r>
              <a:rPr lang="en-US" sz="2938">
                <a:solidFill>
                  <a:srgbClr val="545454"/>
                </a:solidFill>
                <a:latin typeface="Poppins"/>
              </a:rPr>
              <a:t>2</a:t>
            </a:r>
          </a:p>
          <a:p>
            <a:pPr algn="ctr">
              <a:lnSpc>
                <a:spcPts val="7346"/>
              </a:lnSpc>
            </a:pPr>
            <a:r>
              <a:rPr lang="en-US" sz="2938">
                <a:solidFill>
                  <a:srgbClr val="545454"/>
                </a:solidFill>
                <a:latin typeface="Poppins"/>
              </a:rPr>
              <a:t>3</a:t>
            </a:r>
          </a:p>
          <a:p>
            <a:pPr algn="ctr">
              <a:lnSpc>
                <a:spcPts val="7346"/>
              </a:lnSpc>
            </a:pPr>
            <a:r>
              <a:rPr lang="en-US" sz="2938">
                <a:solidFill>
                  <a:srgbClr val="545454"/>
                </a:solidFill>
                <a:latin typeface="Poppins"/>
              </a:rPr>
              <a:t>4</a:t>
            </a:r>
          </a:p>
          <a:p>
            <a:pPr algn="ctr">
              <a:lnSpc>
                <a:spcPts val="7346"/>
              </a:lnSpc>
            </a:pPr>
            <a:r>
              <a:rPr lang="en-US" sz="2938">
                <a:solidFill>
                  <a:srgbClr val="545454"/>
                </a:solidFill>
                <a:latin typeface="Poppins"/>
              </a:rPr>
              <a:t>5</a:t>
            </a:r>
          </a:p>
          <a:p>
            <a:pPr algn="ctr">
              <a:lnSpc>
                <a:spcPts val="7346"/>
              </a:lnSpc>
            </a:pPr>
            <a:r>
              <a:rPr lang="en-US" sz="2938">
                <a:solidFill>
                  <a:srgbClr val="545454"/>
                </a:solidFill>
                <a:latin typeface="Poppins"/>
              </a:rPr>
              <a:t>6</a:t>
            </a:r>
          </a:p>
          <a:p>
            <a:pPr algn="ctr">
              <a:lnSpc>
                <a:spcPts val="7346"/>
              </a:lnSpc>
            </a:pPr>
            <a:r>
              <a:rPr lang="en-US" sz="2938">
                <a:solidFill>
                  <a:srgbClr val="545454"/>
                </a:solidFill>
                <a:latin typeface="Poppins"/>
              </a:rPr>
              <a:t>7</a:t>
            </a:r>
          </a:p>
        </p:txBody>
      </p:sp>
      <p:sp>
        <p:nvSpPr>
          <p:cNvPr id="35" name="Freeform 35"/>
          <p:cNvSpPr/>
          <p:nvPr/>
        </p:nvSpPr>
        <p:spPr>
          <a:xfrm>
            <a:off x="1028700" y="8422354"/>
            <a:ext cx="575305" cy="547978"/>
          </a:xfrm>
          <a:custGeom>
            <a:avLst/>
            <a:gdLst/>
            <a:ahLst/>
            <a:cxnLst/>
            <a:rect l="l" t="t" r="r" b="b"/>
            <a:pathLst>
              <a:path w="575305" h="547978">
                <a:moveTo>
                  <a:pt x="0" y="0"/>
                </a:moveTo>
                <a:lnTo>
                  <a:pt x="575305" y="0"/>
                </a:lnTo>
                <a:lnTo>
                  <a:pt x="575305" y="547979"/>
                </a:lnTo>
                <a:lnTo>
                  <a:pt x="0" y="547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6" name="TextBox 36"/>
          <p:cNvSpPr txBox="1"/>
          <p:nvPr/>
        </p:nvSpPr>
        <p:spPr>
          <a:xfrm>
            <a:off x="1028700" y="1260422"/>
            <a:ext cx="7649637" cy="8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Poppins Bold"/>
              </a:rPr>
              <a:t>PROGRAMMA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031987" y="1758873"/>
            <a:ext cx="5578651" cy="6375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Gebed</a:t>
            </a:r>
          </a:p>
          <a:p>
            <a:pPr algn="l">
              <a:lnSpc>
                <a:spcPts val="732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Wat is FP?</a:t>
            </a:r>
          </a:p>
          <a:p>
            <a:pPr algn="l">
              <a:lnSpc>
                <a:spcPts val="732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Verschillende groepen</a:t>
            </a:r>
          </a:p>
          <a:p>
            <a:pPr algn="l">
              <a:lnSpc>
                <a:spcPts val="732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Vieringen</a:t>
            </a:r>
          </a:p>
          <a:p>
            <a:pPr algn="l">
              <a:lnSpc>
                <a:spcPts val="732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Verwachtingen</a:t>
            </a:r>
          </a:p>
          <a:p>
            <a:pPr algn="l">
              <a:lnSpc>
                <a:spcPts val="732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Vragen?</a:t>
            </a:r>
          </a:p>
          <a:p>
            <a:pPr algn="l">
              <a:lnSpc>
                <a:spcPts val="732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Kalender en inschrijven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90566" y="3460215"/>
            <a:ext cx="3502918" cy="156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545454"/>
                </a:solidFill>
                <a:latin typeface="Glacial Indifference Bold"/>
              </a:rPr>
              <a:t>GEBED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3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496953" y="818099"/>
            <a:ext cx="4936290" cy="8786276"/>
          </a:xfrm>
          <a:custGeom>
            <a:avLst/>
            <a:gdLst/>
            <a:ahLst/>
            <a:cxnLst/>
            <a:rect l="l" t="t" r="r" b="b"/>
            <a:pathLst>
              <a:path w="4936290" h="8786276">
                <a:moveTo>
                  <a:pt x="0" y="0"/>
                </a:moveTo>
                <a:lnTo>
                  <a:pt x="4936289" y="0"/>
                </a:lnTo>
                <a:lnTo>
                  <a:pt x="4936289" y="8786276"/>
                </a:lnTo>
                <a:lnTo>
                  <a:pt x="0" y="8786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38200"/>
            <a:ext cx="9840267" cy="16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545454"/>
                </a:solidFill>
                <a:latin typeface="Glacial Indifference Bold"/>
              </a:rPr>
              <a:t>Familie Pastoraat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014627"/>
            <a:ext cx="18288000" cy="1961717"/>
            <a:chOff x="0" y="0"/>
            <a:chExt cx="4816593" cy="516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4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9714528" y="3877144"/>
            <a:ext cx="7331346" cy="6118341"/>
          </a:xfrm>
          <a:custGeom>
            <a:avLst/>
            <a:gdLst/>
            <a:ahLst/>
            <a:cxnLst/>
            <a:rect l="l" t="t" r="r" b="b"/>
            <a:pathLst>
              <a:path w="7331346" h="6118341">
                <a:moveTo>
                  <a:pt x="7331345" y="0"/>
                </a:moveTo>
                <a:lnTo>
                  <a:pt x="0" y="0"/>
                </a:lnTo>
                <a:lnTo>
                  <a:pt x="0" y="6118342"/>
                </a:lnTo>
                <a:lnTo>
                  <a:pt x="7331345" y="6118342"/>
                </a:lnTo>
                <a:lnTo>
                  <a:pt x="733134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1028700" y="2229369"/>
            <a:ext cx="11291670" cy="4406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Met iedereen een gemeenschap vormen en geloof vieren. Samen op weg.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  &gt; Voorbereiding op de sacramenten op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     eigen niveau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7 bijeenkomsten 9.30u-11.45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38200"/>
            <a:ext cx="5600700" cy="1635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 dirty="0" err="1">
                <a:solidFill>
                  <a:srgbClr val="545454"/>
                </a:solidFill>
                <a:latin typeface="Glacial Indifference Bold"/>
              </a:rPr>
              <a:t>Groepen</a:t>
            </a:r>
            <a:endParaRPr lang="en-US" sz="9500" dirty="0">
              <a:solidFill>
                <a:srgbClr val="545454"/>
              </a:solidFill>
              <a:latin typeface="Glacial Indifference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368475"/>
            <a:ext cx="5295900" cy="4406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Kleinstengroep</a:t>
            </a:r>
            <a:endParaRPr lang="en-US" sz="5000" dirty="0">
              <a:solidFill>
                <a:srgbClr val="545454"/>
              </a:solidFill>
              <a:latin typeface="Glacial Indifference"/>
            </a:endParaRP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Communiegroep</a:t>
            </a:r>
            <a:endParaRPr lang="en-US" sz="5000" dirty="0">
              <a:solidFill>
                <a:srgbClr val="545454"/>
              </a:solidFill>
              <a:latin typeface="Glacial Indifference"/>
            </a:endParaRP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Tussengroep</a:t>
            </a:r>
            <a:endParaRPr lang="en-US" sz="5000" dirty="0">
              <a:solidFill>
                <a:srgbClr val="545454"/>
              </a:solidFill>
              <a:latin typeface="Glacial Indifference"/>
            </a:endParaRP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Vormselgroep</a:t>
            </a:r>
            <a:endParaRPr lang="en-US" sz="5000" dirty="0">
              <a:solidFill>
                <a:srgbClr val="545454"/>
              </a:solidFill>
              <a:latin typeface="Glacial Indifference"/>
            </a:endParaRP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Oudergroep</a:t>
            </a:r>
            <a:endParaRPr lang="en-US" sz="5000" dirty="0">
              <a:solidFill>
                <a:srgbClr val="545454"/>
              </a:solidFill>
              <a:latin typeface="Glacial Indifference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5</a:t>
            </a:r>
          </a:p>
        </p:txBody>
      </p:sp>
      <p:sp>
        <p:nvSpPr>
          <p:cNvPr id="14" name="Freeform 14"/>
          <p:cNvSpPr/>
          <p:nvPr/>
        </p:nvSpPr>
        <p:spPr>
          <a:xfrm>
            <a:off x="8197258" y="3149960"/>
            <a:ext cx="7959480" cy="6454415"/>
          </a:xfrm>
          <a:custGeom>
            <a:avLst/>
            <a:gdLst/>
            <a:ahLst/>
            <a:cxnLst/>
            <a:rect l="l" t="t" r="r" b="b"/>
            <a:pathLst>
              <a:path w="7959480" h="6454415">
                <a:moveTo>
                  <a:pt x="0" y="0"/>
                </a:moveTo>
                <a:lnTo>
                  <a:pt x="7959481" y="0"/>
                </a:lnTo>
                <a:lnTo>
                  <a:pt x="7959481" y="6454415"/>
                </a:lnTo>
                <a:lnTo>
                  <a:pt x="0" y="6454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08134" y="4871459"/>
            <a:ext cx="6737118" cy="4973218"/>
          </a:xfrm>
          <a:custGeom>
            <a:avLst/>
            <a:gdLst/>
            <a:ahLst/>
            <a:cxnLst/>
            <a:rect l="l" t="t" r="r" b="b"/>
            <a:pathLst>
              <a:path w="6737118" h="4973218">
                <a:moveTo>
                  <a:pt x="0" y="0"/>
                </a:moveTo>
                <a:lnTo>
                  <a:pt x="6737118" y="0"/>
                </a:lnTo>
                <a:lnTo>
                  <a:pt x="6737118" y="4973218"/>
                </a:lnTo>
                <a:lnTo>
                  <a:pt x="0" y="497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8647" y="971550"/>
            <a:ext cx="5720753" cy="775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545454"/>
                </a:solidFill>
                <a:latin typeface="Poppins Light"/>
              </a:rPr>
              <a:t>Kleinstengroep</a:t>
            </a:r>
            <a:endParaRPr lang="en-US" sz="5000" dirty="0">
              <a:solidFill>
                <a:srgbClr val="545454"/>
              </a:solidFill>
              <a:latin typeface="Poppi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1685851"/>
            <a:ext cx="10477500" cy="4406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Kinderen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0 t/m 7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jaar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oud </a:t>
            </a:r>
          </a:p>
          <a:p>
            <a:pPr algn="just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Groep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0 tot 3</a:t>
            </a:r>
          </a:p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&gt;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Veilig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thuis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voelen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in de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kerk</a:t>
            </a:r>
            <a:endParaRPr lang="en-US" sz="5000" dirty="0">
              <a:solidFill>
                <a:srgbClr val="545454"/>
              </a:solidFill>
              <a:latin typeface="Glacial Indifference"/>
            </a:endParaRPr>
          </a:p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&gt;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Verhalen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en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spelletjes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</a:p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&gt;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Kinderen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gedoopt</a:t>
            </a:r>
            <a:r>
              <a:rPr lang="en-US" sz="5000" dirty="0">
                <a:solidFill>
                  <a:srgbClr val="545454"/>
                </a:solidFill>
                <a:latin typeface="Glacial Indifference"/>
              </a:rPr>
              <a:t> in de </a:t>
            </a:r>
            <a:r>
              <a:rPr lang="en-US" sz="5000" dirty="0" err="1">
                <a:solidFill>
                  <a:srgbClr val="545454"/>
                </a:solidFill>
                <a:latin typeface="Glacial Indifference"/>
              </a:rPr>
              <a:t>parochie</a:t>
            </a:r>
            <a:endParaRPr lang="en-US" sz="5000" dirty="0">
              <a:solidFill>
                <a:srgbClr val="545454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647069" y="1028700"/>
            <a:ext cx="4298103" cy="5023757"/>
          </a:xfrm>
          <a:custGeom>
            <a:avLst/>
            <a:gdLst/>
            <a:ahLst/>
            <a:cxnLst/>
            <a:rect l="l" t="t" r="r" b="b"/>
            <a:pathLst>
              <a:path w="4298103" h="5023757">
                <a:moveTo>
                  <a:pt x="0" y="0"/>
                </a:moveTo>
                <a:lnTo>
                  <a:pt x="4298103" y="0"/>
                </a:lnTo>
                <a:lnTo>
                  <a:pt x="4298103" y="5023757"/>
                </a:lnTo>
                <a:lnTo>
                  <a:pt x="0" y="5023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9985285" y="6052457"/>
            <a:ext cx="4695311" cy="4114800"/>
          </a:xfrm>
          <a:custGeom>
            <a:avLst/>
            <a:gdLst/>
            <a:ahLst/>
            <a:cxnLst/>
            <a:rect l="l" t="t" r="r" b="b"/>
            <a:pathLst>
              <a:path w="4695311" h="4114800">
                <a:moveTo>
                  <a:pt x="0" y="0"/>
                </a:moveTo>
                <a:lnTo>
                  <a:pt x="4695311" y="0"/>
                </a:lnTo>
                <a:lnTo>
                  <a:pt x="4695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xtBox 13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971550"/>
            <a:ext cx="6315935" cy="81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0"/>
              </a:lnSpc>
              <a:spcBef>
                <a:spcPct val="0"/>
              </a:spcBef>
            </a:pPr>
            <a:r>
              <a:rPr lang="en-US" sz="5000">
                <a:solidFill>
                  <a:srgbClr val="545454"/>
                </a:solidFill>
                <a:latin typeface="Poppins Light"/>
              </a:rPr>
              <a:t>Communiegroep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6766" y="1685851"/>
            <a:ext cx="11106174" cy="352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Groep 4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&gt; Voorbereiding op 1e Heilige Communie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&gt; adhv “Blijf dit doen” lesmethode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&gt; verhaal, knutsel, gesprek en zingen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71550"/>
            <a:ext cx="4457700" cy="775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5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545454"/>
                </a:solidFill>
                <a:latin typeface="Poppins Light"/>
              </a:rPr>
              <a:t>Tussengroep</a:t>
            </a:r>
            <a:endParaRPr lang="en-US" sz="5000" dirty="0">
              <a:solidFill>
                <a:srgbClr val="545454"/>
              </a:solidFill>
              <a:latin typeface="Poppi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2788" y="1685851"/>
            <a:ext cx="14394904" cy="263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Groep 5 - 7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&gt; Basis is gelegd met het communieonderwijs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&gt; Verhalen, creatieve verwerking, diepgang en uitleg</a:t>
            </a:r>
          </a:p>
        </p:txBody>
      </p:sp>
      <p:sp>
        <p:nvSpPr>
          <p:cNvPr id="14" name="Freeform 14"/>
          <p:cNvSpPr/>
          <p:nvPr/>
        </p:nvSpPr>
        <p:spPr>
          <a:xfrm>
            <a:off x="9489679" y="4341108"/>
            <a:ext cx="7455574" cy="5503569"/>
          </a:xfrm>
          <a:custGeom>
            <a:avLst/>
            <a:gdLst/>
            <a:ahLst/>
            <a:cxnLst/>
            <a:rect l="l" t="t" r="r" b="b"/>
            <a:pathLst>
              <a:path w="7455574" h="5503569">
                <a:moveTo>
                  <a:pt x="0" y="0"/>
                </a:moveTo>
                <a:lnTo>
                  <a:pt x="7455573" y="0"/>
                </a:lnTo>
                <a:lnTo>
                  <a:pt x="7455573" y="5503569"/>
                </a:lnTo>
                <a:lnTo>
                  <a:pt x="0" y="5503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961717"/>
            <a:chOff x="0" y="0"/>
            <a:chExt cx="4816593" cy="5166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16666"/>
            </a:xfrm>
            <a:custGeom>
              <a:avLst/>
              <a:gdLst/>
              <a:ahLst/>
              <a:cxnLst/>
              <a:rect l="l" t="t" r="r" b="b"/>
              <a:pathLst>
                <a:path w="4816592" h="516666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506506"/>
                  </a:lnTo>
                  <a:cubicBezTo>
                    <a:pt x="4816592" y="512117"/>
                    <a:pt x="4812043" y="516666"/>
                    <a:pt x="4806433" y="516666"/>
                  </a:cubicBezTo>
                  <a:lnTo>
                    <a:pt x="10160" y="516666"/>
                  </a:lnTo>
                  <a:cubicBezTo>
                    <a:pt x="4549" y="516666"/>
                    <a:pt x="0" y="512117"/>
                    <a:pt x="0" y="506506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54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9258300"/>
            <a:ext cx="1028700" cy="1028700"/>
            <a:chOff x="0" y="0"/>
            <a:chExt cx="27093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0"/>
            <a:ext cx="1028700" cy="9258300"/>
            <a:chOff x="0" y="0"/>
            <a:chExt cx="270933" cy="243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438400"/>
            </a:xfrm>
            <a:custGeom>
              <a:avLst/>
              <a:gdLst/>
              <a:ahLst/>
              <a:cxnLst/>
              <a:rect l="l" t="t" r="r" b="b"/>
              <a:pathLst>
                <a:path w="270933" h="2438400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90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369911" y="2658702"/>
            <a:ext cx="7119934" cy="4789774"/>
          </a:xfrm>
          <a:custGeom>
            <a:avLst/>
            <a:gdLst/>
            <a:ahLst/>
            <a:cxnLst/>
            <a:rect l="l" t="t" r="r" b="b"/>
            <a:pathLst>
              <a:path w="7119934" h="4789774">
                <a:moveTo>
                  <a:pt x="0" y="0"/>
                </a:moveTo>
                <a:lnTo>
                  <a:pt x="7119935" y="0"/>
                </a:lnTo>
                <a:lnTo>
                  <a:pt x="7119935" y="4789774"/>
                </a:lnTo>
                <a:lnTo>
                  <a:pt x="0" y="478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/>
          <p:nvPr/>
        </p:nvSpPr>
        <p:spPr>
          <a:xfrm>
            <a:off x="17433242" y="9537700"/>
            <a:ext cx="680815" cy="4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545454"/>
                </a:solidFill>
                <a:latin typeface="Poppins Bold"/>
              </a:rPr>
              <a:t>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71550"/>
            <a:ext cx="5448300" cy="775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5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545454"/>
                </a:solidFill>
                <a:latin typeface="Poppins Light"/>
              </a:rPr>
              <a:t>Vormselgroep</a:t>
            </a:r>
            <a:endParaRPr lang="en-US" sz="5000" dirty="0">
              <a:solidFill>
                <a:srgbClr val="545454"/>
              </a:solidFill>
              <a:latin typeface="Poppi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59777" y="1884903"/>
            <a:ext cx="10311649" cy="174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Groep 8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Ter voorbereiding op het vormsel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572000"/>
            <a:ext cx="7889390" cy="775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5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545454"/>
                </a:solidFill>
                <a:latin typeface="Poppins Light"/>
              </a:rPr>
              <a:t>Tienergroep</a:t>
            </a:r>
            <a:r>
              <a:rPr lang="en-US" sz="5000" dirty="0">
                <a:solidFill>
                  <a:srgbClr val="545454"/>
                </a:solidFill>
                <a:latin typeface="Poppins Light"/>
              </a:rPr>
              <a:t>: Squad4J6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9777" y="5486326"/>
            <a:ext cx="13018550" cy="352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Tieners 12 - 16 jaar 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Klas 1 - 4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&gt; Youth for Christ 'Rock Solid’ methode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Glacial Indifference"/>
              </a:rPr>
              <a:t>&gt; 4 avonden per jaar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513</Words>
  <Application>Microsoft Office PowerPoint</Application>
  <PresentationFormat>Aangepast</PresentationFormat>
  <Paragraphs>159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Glacial Indifference</vt:lpstr>
      <vt:lpstr>Poppins Italics</vt:lpstr>
      <vt:lpstr>Arial</vt:lpstr>
      <vt:lpstr>Calibri</vt:lpstr>
      <vt:lpstr>Open Sans Bold</vt:lpstr>
      <vt:lpstr>Poppins Bold</vt:lpstr>
      <vt:lpstr>Glacial Indifference Bold</vt:lpstr>
      <vt:lpstr>Poppins Light</vt:lpstr>
      <vt:lpstr>Poppins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Familiepastoraat</dc:title>
  <cp:lastModifiedBy>Noa Budding</cp:lastModifiedBy>
  <cp:revision>2</cp:revision>
  <dcterms:created xsi:type="dcterms:W3CDTF">2006-08-16T00:00:00Z</dcterms:created>
  <dcterms:modified xsi:type="dcterms:W3CDTF">2024-06-10T15:16:29Z</dcterms:modified>
  <dc:identifier>DAGFeeBLNYI</dc:identifier>
</cp:coreProperties>
</file>